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83" r:id="rId7"/>
    <p:sldId id="264" r:id="rId8"/>
    <p:sldId id="265" r:id="rId9"/>
    <p:sldId id="262" r:id="rId10"/>
    <p:sldId id="266" r:id="rId11"/>
    <p:sldId id="261" r:id="rId12"/>
    <p:sldId id="259" r:id="rId13"/>
    <p:sldId id="267" r:id="rId14"/>
    <p:sldId id="268" r:id="rId15"/>
    <p:sldId id="269" r:id="rId16"/>
    <p:sldId id="270" r:id="rId17"/>
    <p:sldId id="263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1" r:id="rId28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15A00B-05FB-19EF-E055-FB2B1BD654DD}" name="Wright, Kelly (DARS)" initials="WK" userId="S::kelly.wright@dars.virginia.gov::9385a489-287f-498b-b674-4250bd0f57c9" providerId="AD"/>
  <p188:author id="{7B3C8F28-F52B-78A5-720F-B069DA6AFC25}" name="Miller, Christy (DARS)" initials="" userId="S::Christy.Miller@dars.virginia.gov::c6ecabae-8fbe-4bda-9a4f-a836b96b7953" providerId="AD"/>
  <p188:author id="{B316B43E-03D8-6B0F-5294-D29586B5DEEF}" name="Stevenson, Milroy (DARS)" initials="" userId="S::Milroy.Stevenson@dars.virginia.gov::33b1b548-9faf-4e3e-9f37-3f03e8b02437" providerId="AD"/>
  <p188:author id="{3847C686-273A-6765-8ED0-435969A27765}" name="Ware, Kiersten (DARS)" initials="" userId="S::Kiersten.Ware@dars.virginia.gov::aa991469-41ef-4efd-8a9d-7a1f46c2110e" providerId="AD"/>
  <p188:author id="{29C16095-A49E-FDAA-CB10-53BFD9C3B82D}" name="Slentz, Nick (DARS)" initials="" userId="S::Nick.Slentz@dars.virginia.gov::1ebd9a8c-c5b7-48ac-8b3c-46b6f38bca6f" providerId="AD"/>
  <p188:author id="{20A98FA2-6C11-E150-3AD7-001318E0AE3C}" name="Wasikiewicz, Matthew (DARS)" initials="MW" userId="S::Matthew.Wasikiewicz@dars.virginia.gov::47c86e61-f0a6-4ed2-aba5-9a867140cc3a" providerId="AD"/>
  <p188:author id="{E3CCFFC7-9FD0-EEEE-CA67-E57B52E45CF2}" name="Miller, Christy (DARS)" initials="MC" userId="S::christy.miller@dars.virginia.gov::c6ecabae-8fbe-4bda-9a4f-a836b96b7953" providerId="AD"/>
  <p188:author id="{728723CB-B021-3C46-A5D0-23E9FDFA299C}" name="Carpenter, John (DARS)" initials="" userId="S::John.Carpenter@dars.virginia.gov::2b6d3697-46cd-4380-a6e7-b634f8cf39ea" providerId="AD"/>
  <p188:author id="{16D444CC-B7AA-DAF4-1503-D5AD65FC83F7}" name="Winship, Jodi (DARS)" initials="JW" userId="S::Jodi.Winship@dars.virginia.gov::a33ae9c3-93ee-4176-8518-2dd9061d08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8D"/>
    <a:srgbClr val="BD471F"/>
    <a:srgbClr val="3C5973"/>
    <a:srgbClr val="A64826"/>
    <a:srgbClr val="203864"/>
    <a:srgbClr val="D7B7A4"/>
    <a:srgbClr val="FFFAEB"/>
    <a:srgbClr val="FFF9E7"/>
    <a:srgbClr val="E9EBD1"/>
    <a:srgbClr val="EDD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5763" autoAdjust="0"/>
  </p:normalViewPr>
  <p:slideViewPr>
    <p:cSldViewPr snapToGrid="0">
      <p:cViewPr varScale="1">
        <p:scale>
          <a:sx n="106" d="100"/>
          <a:sy n="106" d="100"/>
        </p:scale>
        <p:origin x="7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3BD0B54-6600-4A0B-9056-1D7AEF2767C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4BCEE31-AF65-40F4-B494-151EA1D27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4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D2CD-AF06-1699-D9AC-D4452AAAE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7880" y="1041400"/>
            <a:ext cx="6014033" cy="2387600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rgbClr val="00488D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81C95-BB66-F4AC-F23C-70363A7D00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881" y="3602038"/>
            <a:ext cx="6014032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BD471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A5822F-CEF5-8D41-E8DA-4730F249D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863" y="5430838"/>
            <a:ext cx="3501001" cy="715106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AC45C4D-79C6-2E3F-ED99-1082C917E0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0944" y="1041400"/>
            <a:ext cx="5080000" cy="4216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0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86F2-F049-9C04-61C1-E4258A725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3775"/>
            <a:ext cx="10515600" cy="105102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BD471F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72DDE-3718-1F31-B766-B1E1346DC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70755"/>
            <a:ext cx="10515601" cy="3963470"/>
          </a:xfrm>
        </p:spPr>
        <p:txBody>
          <a:bodyPr/>
          <a:lstStyle>
            <a:lvl1pPr marL="228600" indent="-228600">
              <a:buClr>
                <a:srgbClr val="A64826"/>
              </a:buClr>
              <a:buFont typeface="Wingdings" panose="05000000000000000000" pitchFamily="2" charset="2"/>
              <a:buChar char="§"/>
              <a:defRPr>
                <a:solidFill>
                  <a:srgbClr val="00488D"/>
                </a:solidFill>
                <a:latin typeface="Lato" panose="020F0502020204030203" pitchFamily="34" charset="0"/>
              </a:defRPr>
            </a:lvl1pPr>
            <a:lvl2pPr marL="685800" indent="-228600">
              <a:buClr>
                <a:srgbClr val="A64826"/>
              </a:buClr>
              <a:buFont typeface="Wingdings" panose="05000000000000000000" pitchFamily="2" charset="2"/>
              <a:buChar char="§"/>
              <a:defRPr>
                <a:solidFill>
                  <a:srgbClr val="00488D"/>
                </a:solidFill>
                <a:latin typeface="Lato" panose="020F0502020204030203" pitchFamily="34" charset="0"/>
              </a:defRPr>
            </a:lvl2pPr>
            <a:lvl3pPr marL="1143000" indent="-228600">
              <a:buClr>
                <a:srgbClr val="A64826"/>
              </a:buClr>
              <a:buFont typeface="Wingdings" panose="05000000000000000000" pitchFamily="2" charset="2"/>
              <a:buChar char="§"/>
              <a:defRPr>
                <a:solidFill>
                  <a:srgbClr val="00488D"/>
                </a:solidFill>
                <a:latin typeface="Lato" panose="020F0502020204030203" pitchFamily="34" charset="0"/>
              </a:defRPr>
            </a:lvl3pPr>
            <a:lvl4pPr marL="1600200" indent="-228600">
              <a:buClr>
                <a:srgbClr val="A64826"/>
              </a:buClr>
              <a:buFont typeface="Wingdings" panose="05000000000000000000" pitchFamily="2" charset="2"/>
              <a:buChar char="§"/>
              <a:defRPr>
                <a:solidFill>
                  <a:srgbClr val="00488D"/>
                </a:solidFill>
                <a:latin typeface="Lato" panose="020F0502020204030203" pitchFamily="34" charset="0"/>
              </a:defRPr>
            </a:lvl4pPr>
            <a:lvl5pPr marL="2057400" indent="-228600">
              <a:buClr>
                <a:srgbClr val="A64826"/>
              </a:buClr>
              <a:buFont typeface="Wingdings" panose="05000000000000000000" pitchFamily="2" charset="2"/>
              <a:buChar char="§"/>
              <a:defRPr>
                <a:solidFill>
                  <a:srgbClr val="00488D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5AC60-B0B0-F044-3255-FBD8337B07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03" y="562489"/>
            <a:ext cx="1862896" cy="97359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8FEBB4-AA79-0338-B23F-ECAB4218255B}"/>
              </a:ext>
            </a:extLst>
          </p:cNvPr>
          <p:cNvCxnSpPr>
            <a:cxnSpLocks/>
          </p:cNvCxnSpPr>
          <p:nvPr userDrawn="1"/>
        </p:nvCxnSpPr>
        <p:spPr>
          <a:xfrm flipH="1">
            <a:off x="981456" y="1295400"/>
            <a:ext cx="770978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58D3EB0-1832-DDA4-C09D-A8226864B1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681163"/>
            <a:ext cx="10514011" cy="583229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20386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1136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02B09-1C35-7D4F-6ACC-EA91FB66C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7740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20386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403A1-A28E-FB9F-30A9-B3EB342AA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364931"/>
            <a:ext cx="5159376" cy="38494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B8B6EE-6364-98B0-798B-8E2D23437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77405"/>
          </a:xfrm>
        </p:spPr>
        <p:txBody>
          <a:bodyPr anchor="b">
            <a:normAutofit/>
          </a:bodyPr>
          <a:lstStyle>
            <a:lvl1pPr marL="0" indent="0">
              <a:buNone/>
              <a:defRPr lang="en-US" sz="2800" b="1" kern="1200" dirty="0">
                <a:solidFill>
                  <a:srgbClr val="203864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A64826"/>
              </a:buClr>
              <a:buFont typeface="Wingdings" panose="05000000000000000000" pitchFamily="2" charset="2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05FF8EC-B293-4BCD-4087-BB4230BB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3775"/>
            <a:ext cx="10515599" cy="1051025"/>
          </a:xfrm>
        </p:spPr>
        <p:txBody>
          <a:bodyPr/>
          <a:lstStyle>
            <a:lvl1pPr>
              <a:defRPr lang="en-US" sz="4000" b="1" kern="1200">
                <a:solidFill>
                  <a:srgbClr val="A64826"/>
                </a:solidFill>
                <a:latin typeface="Lato" panose="020F05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A243086-8A39-07F8-8532-0242644C439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94424" y="2403647"/>
            <a:ext cx="5159376" cy="380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ABCF4-A723-E53E-23B8-DC6B64B360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03" y="562489"/>
            <a:ext cx="1862896" cy="973595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233F29E-7F96-50B8-F109-9097531F7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981456" y="1295400"/>
            <a:ext cx="770978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75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9741E-C55C-016F-19BC-9F3DE7558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FF8A9-511B-C728-783B-3AE4BA17B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9E592A-BCF6-575D-C875-269E5E64C498}"/>
              </a:ext>
            </a:extLst>
          </p:cNvPr>
          <p:cNvCxnSpPr>
            <a:cxnSpLocks/>
          </p:cNvCxnSpPr>
          <p:nvPr userDrawn="1"/>
        </p:nvCxnSpPr>
        <p:spPr>
          <a:xfrm flipH="1">
            <a:off x="981456" y="1295400"/>
            <a:ext cx="770978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30DA80CB-42F4-3633-1B79-A8CE0F7C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EAB97D-E71F-ECC0-DA55-E0AED7D67F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564" y="541108"/>
            <a:ext cx="1862896" cy="97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B916A33-16BC-8782-585B-9A4D8AC00FB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1825625"/>
            <a:ext cx="4867656" cy="4351338"/>
          </a:xfrm>
        </p:spPr>
        <p:txBody>
          <a:bodyPr/>
          <a:lstStyle/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26A401-62A6-6CAB-BBA2-36A56F91EF48}"/>
              </a:ext>
            </a:extLst>
          </p:cNvPr>
          <p:cNvCxnSpPr>
            <a:cxnSpLocks/>
          </p:cNvCxnSpPr>
          <p:nvPr userDrawn="1"/>
        </p:nvCxnSpPr>
        <p:spPr>
          <a:xfrm flipH="1">
            <a:off x="981456" y="1270686"/>
            <a:ext cx="734699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188B1A8-D659-AE5A-F27B-7E8C9642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3775"/>
            <a:ext cx="10515600" cy="105102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A64826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D69C1C-B48D-2C46-AA4C-21FB2C4FD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0283" y="1825625"/>
            <a:ext cx="5423517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7D57E-24F0-55F3-0FB2-999260D46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03" y="562489"/>
            <a:ext cx="1862896" cy="97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71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188B1A8-D659-AE5A-F27B-7E8C9642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3775"/>
            <a:ext cx="10515600" cy="105102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A64826"/>
                </a:solidFill>
                <a:latin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D69C1C-B48D-2C46-AA4C-21FB2C4FD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84020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AD72D6-2CF3-E2CF-5F0A-4EF14828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03" y="562489"/>
            <a:ext cx="1862896" cy="97359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1D4CFC-9274-7701-AE31-11D69B46B81A}"/>
              </a:ext>
            </a:extLst>
          </p:cNvPr>
          <p:cNvCxnSpPr>
            <a:cxnSpLocks/>
          </p:cNvCxnSpPr>
          <p:nvPr userDrawn="1"/>
        </p:nvCxnSpPr>
        <p:spPr>
          <a:xfrm flipH="1">
            <a:off x="981456" y="1295400"/>
            <a:ext cx="770978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E618A555-41D9-A0B9-D28A-28A65AB415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1099" y="1840205"/>
            <a:ext cx="5092700" cy="43513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2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7552596-50B1-A119-CD44-686DFC7EC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3775"/>
            <a:ext cx="10515599" cy="1051025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A6482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368EF1B1-3DA2-C53D-52CA-506F3C41AC5F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838198" y="1574800"/>
            <a:ext cx="10515600" cy="46466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4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714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3A82-F89D-B09F-3683-7FA62E50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C37E-07EB-0BE9-AD26-BE58008E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CA43A-0F01-3D62-9A21-861E0555D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75E2-9A48-4B0E-A6D8-32DFB855E900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6D0A7-BE34-A528-BE09-61FAC2399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76D88-D58A-7D4C-5047-53F4F484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A0189-6730-4B2C-9903-E1CF93DB5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1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AAAD4E-4ED6-52EE-64FB-4CEA0D07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9736A-71BA-35EA-2D58-3D43CC720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579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4FE34-45C5-FA9B-6BD3-3CE84D74FA43}"/>
              </a:ext>
            </a:extLst>
          </p:cNvPr>
          <p:cNvSpPr/>
          <p:nvPr userDrawn="1"/>
        </p:nvSpPr>
        <p:spPr>
          <a:xfrm>
            <a:off x="0" y="6409038"/>
            <a:ext cx="12192000" cy="448962"/>
          </a:xfrm>
          <a:prstGeom prst="rect">
            <a:avLst/>
          </a:prstGeom>
          <a:solidFill>
            <a:srgbClr val="BD4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C1F122-0762-9C9D-2AA0-806D8CD476DB}"/>
              </a:ext>
            </a:extLst>
          </p:cNvPr>
          <p:cNvSpPr/>
          <p:nvPr userDrawn="1"/>
        </p:nvSpPr>
        <p:spPr>
          <a:xfrm>
            <a:off x="0" y="6492875"/>
            <a:ext cx="12192000" cy="360886"/>
          </a:xfrm>
          <a:prstGeom prst="rect">
            <a:avLst/>
          </a:prstGeom>
          <a:solidFill>
            <a:srgbClr val="0048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8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  <p:sldLayoutId id="2147483656" r:id="rId5"/>
    <p:sldLayoutId id="2147483657" r:id="rId6"/>
    <p:sldLayoutId id="2147483654" r:id="rId7"/>
    <p:sldLayoutId id="2147483655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BD471F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BD471F"/>
        </a:buClr>
        <a:buFont typeface="Wingdings" panose="05000000000000000000" pitchFamily="2" charset="2"/>
        <a:buChar char="§"/>
        <a:defRPr sz="2800" kern="1200">
          <a:solidFill>
            <a:srgbClr val="00488D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471F"/>
        </a:buClr>
        <a:buFont typeface="Wingdings" panose="05000000000000000000" pitchFamily="2" charset="2"/>
        <a:buChar char="§"/>
        <a:defRPr sz="2400" kern="1200">
          <a:solidFill>
            <a:srgbClr val="00488D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471F"/>
        </a:buClr>
        <a:buFont typeface="Wingdings" panose="05000000000000000000" pitchFamily="2" charset="2"/>
        <a:buChar char="§"/>
        <a:defRPr sz="2000" kern="1200">
          <a:solidFill>
            <a:srgbClr val="00488D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471F"/>
        </a:buClr>
        <a:buFont typeface="Wingdings" panose="05000000000000000000" pitchFamily="2" charset="2"/>
        <a:buChar char="§"/>
        <a:defRPr sz="1800" kern="1200">
          <a:solidFill>
            <a:srgbClr val="00488D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471F"/>
        </a:buClr>
        <a:buFont typeface="Wingdings" panose="05000000000000000000" pitchFamily="2" charset="2"/>
        <a:buChar char="§"/>
        <a:defRPr sz="1600" kern="1200">
          <a:solidFill>
            <a:srgbClr val="00488D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ars.virginia.gov/employment-services/for-student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eets.vcurrtc.org/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hyperlink" Target="mailto:TransitionTeam@dars.virginia.gov" TargetMode="Externa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7FFE-D782-FB59-5F7E-4ACFBAAB9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7093" y="1041400"/>
            <a:ext cx="6697813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An Overview of Pre-ETS and Vocational Rehabilitation Transition Services</a:t>
            </a:r>
          </a:p>
        </p:txBody>
      </p:sp>
    </p:spTree>
    <p:extLst>
      <p:ext uri="{BB962C8B-B14F-4D97-AF65-F5344CB8AC3E}">
        <p14:creationId xmlns:p14="http://schemas.microsoft.com/office/powerpoint/2010/main" val="816059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05EB4E-6189-5E21-4F37-08AA0CDF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DARS?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2C6FB2B-9835-F14A-A56F-C7149725E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Division of Rehabilitative Services</a:t>
            </a:r>
          </a:p>
          <a:p>
            <a:r>
              <a:rPr lang="en-US" dirty="0"/>
              <a:t>Division of Community Living</a:t>
            </a:r>
          </a:p>
          <a:p>
            <a:r>
              <a:rPr lang="en-US" dirty="0"/>
              <a:t>Adult Protective Services Division</a:t>
            </a:r>
          </a:p>
          <a:p>
            <a:r>
              <a:rPr lang="en-US" dirty="0"/>
              <a:t>Disability Determination Services</a:t>
            </a:r>
          </a:p>
          <a:p>
            <a:r>
              <a:rPr lang="en-US" dirty="0"/>
              <a:t>Division of Aging Services</a:t>
            </a:r>
          </a:p>
          <a:p>
            <a:r>
              <a:rPr lang="en-US" dirty="0"/>
              <a:t>Long Term Care Ombudsman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6E5603-26A5-4142-99F4-D9EEE327702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Department for Aging and Rehabilitative Services (DARS) </a:t>
            </a:r>
          </a:p>
        </p:txBody>
      </p:sp>
    </p:spTree>
    <p:extLst>
      <p:ext uri="{BB962C8B-B14F-4D97-AF65-F5344CB8AC3E}">
        <p14:creationId xmlns:p14="http://schemas.microsoft.com/office/powerpoint/2010/main" val="381219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735AC-5078-721D-8E1B-F5D2A56B8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Division of Rehabilitative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8E27A-995C-4AA4-9C65-B1788BA51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37619"/>
            <a:ext cx="10515601" cy="3963470"/>
          </a:xfrm>
        </p:spPr>
        <p:txBody>
          <a:bodyPr/>
          <a:lstStyle/>
          <a:p>
            <a:r>
              <a:rPr lang="en-US" dirty="0"/>
              <a:t>Virginia’s general vocational rehabilitation (VR) agency that assists people with disabilities to prepare for, secure, retain, or regain employment.</a:t>
            </a:r>
          </a:p>
          <a:p>
            <a:r>
              <a:rPr lang="en-US" dirty="0"/>
              <a:t>Committed to ensuring individuals with disabilities have opportunities to compete for and enjoy high-quality employment. </a:t>
            </a:r>
          </a:p>
          <a:p>
            <a:r>
              <a:rPr lang="en-US" dirty="0"/>
              <a:t>Services include assistance to students with disabilities.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2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4814-3827-C321-6951-1A4BF4C9A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B0A8DC-8278-ED89-DCC3-5F4CBE00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Schools and DRS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FEE832-16A7-EF72-801C-253F8C66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81456"/>
            <a:ext cx="10515601" cy="3963470"/>
          </a:xfrm>
        </p:spPr>
        <p:txBody>
          <a:bodyPr/>
          <a:lstStyle/>
          <a:p>
            <a:r>
              <a:rPr lang="en-US" dirty="0"/>
              <a:t>Schools and DRS share a common goal of successful employment outcomes.</a:t>
            </a:r>
          </a:p>
          <a:p>
            <a:r>
              <a:rPr lang="en-US" dirty="0"/>
              <a:t>Federal regulations require schools and DRS to work together to offer and deliver Pre-ETS.</a:t>
            </a:r>
          </a:p>
          <a:p>
            <a:r>
              <a:rPr lang="en-US" dirty="0"/>
              <a:t>Pre-ETS works in conjunction with the school’s existing transition services and are based on the student’s individual need.</a:t>
            </a:r>
          </a:p>
        </p:txBody>
      </p:sp>
    </p:spTree>
    <p:extLst>
      <p:ext uri="{BB962C8B-B14F-4D97-AF65-F5344CB8AC3E}">
        <p14:creationId xmlns:p14="http://schemas.microsoft.com/office/powerpoint/2010/main" val="1668360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88893-7E22-0184-D8A3-2B9E74964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50AF1A-51ED-0144-069B-F16DA887C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Pre-ETS?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4D723-1C5E-D715-5416-34E9906C6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573" y="1890921"/>
            <a:ext cx="10515601" cy="396347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Early start at developing employability skills &amp; assist students with identifying career interests at no cost to families.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Only for Students With Disabilities (SWDs).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 not have to apply to be a VR client.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DRS collaborates with students, families, schools, and community service providers.</a:t>
            </a:r>
          </a:p>
        </p:txBody>
      </p:sp>
    </p:spTree>
    <p:extLst>
      <p:ext uri="{BB962C8B-B14F-4D97-AF65-F5344CB8AC3E}">
        <p14:creationId xmlns:p14="http://schemas.microsoft.com/office/powerpoint/2010/main" val="297316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ADC80A-15E2-A27C-9291-0794227C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Criteria for Pre-ETS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FBE267-5668-40E3-E4AC-CEC613281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at least 14 AND</a:t>
            </a:r>
          </a:p>
          <a:p>
            <a:r>
              <a:rPr lang="en-US" dirty="0"/>
              <a:t>Are receiving special education services and have an IEP, OR</a:t>
            </a:r>
          </a:p>
          <a:p>
            <a:r>
              <a:rPr lang="en-US" dirty="0"/>
              <a:t>Have a Section 504 plan, OR</a:t>
            </a:r>
          </a:p>
          <a:p>
            <a:r>
              <a:rPr lang="en-US" dirty="0"/>
              <a:t>Have a disability not served by other means from the school and can provide documentation of disability.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22600-CF98-9E68-A58E-CC36009A650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Pre-ETS may be provided to students enrolled in school who… </a:t>
            </a:r>
          </a:p>
        </p:txBody>
      </p:sp>
    </p:spTree>
    <p:extLst>
      <p:ext uri="{BB962C8B-B14F-4D97-AF65-F5344CB8AC3E}">
        <p14:creationId xmlns:p14="http://schemas.microsoft.com/office/powerpoint/2010/main" val="4225653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C8C8C-A85A-2290-DFF7-5BC955F4D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74412B-3DAC-B648-0C7A-5FB53922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Pre-ETS Referrals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1F881D-50A7-5A9D-F1B8-A8CB30945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can be referred for Pre-ETS by the school, parents, or other service provider.</a:t>
            </a:r>
          </a:p>
          <a:p>
            <a:r>
              <a:rPr lang="en-US" dirty="0"/>
              <a:t>Pre-ETS Information Release and Consent form needs to be completed and signed.</a:t>
            </a:r>
          </a:p>
          <a:p>
            <a:r>
              <a:rPr lang="en-US" dirty="0"/>
              <a:t>Consent form and documentation of disability are submitted to the Vocational Rehabilitation Counselor.</a:t>
            </a:r>
            <a:endParaRPr lang="en-US" dirty="0"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E6CDA-C475-0CBF-87A7-E4313A11830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How are students referred for Pre-ETS?</a:t>
            </a:r>
          </a:p>
        </p:txBody>
      </p:sp>
    </p:spTree>
    <p:extLst>
      <p:ext uri="{BB962C8B-B14F-4D97-AF65-F5344CB8AC3E}">
        <p14:creationId xmlns:p14="http://schemas.microsoft.com/office/powerpoint/2010/main" val="364178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330C7-AE81-2CF1-B35B-3EDE20C7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Pre-ETS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907F6-021E-42B7-B610-97309CC4B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Job exploration counseling</a:t>
            </a:r>
          </a:p>
          <a:p>
            <a:r>
              <a:rPr lang="en-US" dirty="0"/>
              <a:t>Work-based learning experiences</a:t>
            </a:r>
          </a:p>
          <a:p>
            <a:r>
              <a:rPr lang="en-US" dirty="0"/>
              <a:t>Counseling on opportunities for enrollment in post-secondary education</a:t>
            </a:r>
          </a:p>
          <a:p>
            <a:r>
              <a:rPr lang="en-US" dirty="0"/>
              <a:t>Workplace readiness training</a:t>
            </a:r>
          </a:p>
          <a:p>
            <a:r>
              <a:rPr lang="en-US" dirty="0"/>
              <a:t>Instruction in self-advocacy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40E58-8FF5-F213-88F9-B81B790F46B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9788" y="1651346"/>
            <a:ext cx="10514011" cy="583229"/>
          </a:xfrm>
        </p:spPr>
        <p:txBody>
          <a:bodyPr/>
          <a:lstStyle/>
          <a:p>
            <a:r>
              <a:rPr lang="en-US" dirty="0"/>
              <a:t>There are five Required Pre-ETS Activities:</a:t>
            </a:r>
          </a:p>
        </p:txBody>
      </p:sp>
    </p:spTree>
    <p:extLst>
      <p:ext uri="{BB962C8B-B14F-4D97-AF65-F5344CB8AC3E}">
        <p14:creationId xmlns:p14="http://schemas.microsoft.com/office/powerpoint/2010/main" val="1723042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1D789-3C8E-4186-E694-D6F5CADFCA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Purpose</a:t>
            </a:r>
          </a:p>
          <a:p>
            <a:pPr marL="0" indent="0">
              <a:buNone/>
            </a:pPr>
            <a:r>
              <a:rPr lang="en-US" dirty="0"/>
              <a:t>Foster motivation, consideration of opportunities, and informed decision making.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84C55E-49DB-B36D-4B84-45E5C953DD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Examples</a:t>
            </a:r>
          </a:p>
          <a:p>
            <a:r>
              <a:rPr lang="en-US" dirty="0"/>
              <a:t>Explore the world of work</a:t>
            </a:r>
          </a:p>
          <a:p>
            <a:r>
              <a:rPr lang="en-US" dirty="0"/>
              <a:t>Explore interests and abilities</a:t>
            </a:r>
          </a:p>
          <a:p>
            <a:r>
              <a:rPr lang="en-US" dirty="0"/>
              <a:t>Investigate careers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C9A05B-1EA1-BDA4-9620-760BCE35E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Exploration Counseling</a:t>
            </a:r>
          </a:p>
        </p:txBody>
      </p:sp>
    </p:spTree>
    <p:extLst>
      <p:ext uri="{BB962C8B-B14F-4D97-AF65-F5344CB8AC3E}">
        <p14:creationId xmlns:p14="http://schemas.microsoft.com/office/powerpoint/2010/main" val="301112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F637F-8A03-27F8-13E5-4A921F4F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DD288-101B-9D46-88FA-8315EAA106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Purpose</a:t>
            </a:r>
          </a:p>
          <a:p>
            <a:pPr marL="0" indent="0">
              <a:buNone/>
            </a:pPr>
            <a:r>
              <a:rPr lang="en-US" dirty="0"/>
              <a:t>An educational approach to provide students with knowledge and skills that help them connect school experiences to real-life work activities and future career opportunities.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150126-C6D6-D598-A4C3-8497B969ED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Examples</a:t>
            </a:r>
          </a:p>
          <a:p>
            <a:r>
              <a:rPr lang="en-US" dirty="0"/>
              <a:t>Work site tours</a:t>
            </a:r>
          </a:p>
          <a:p>
            <a:r>
              <a:rPr lang="en-US" dirty="0"/>
              <a:t>Job shadowing</a:t>
            </a:r>
          </a:p>
          <a:p>
            <a:r>
              <a:rPr lang="en-US" dirty="0"/>
              <a:t>Informational Interviews</a:t>
            </a:r>
          </a:p>
          <a:p>
            <a:r>
              <a:rPr lang="en-US" dirty="0"/>
              <a:t>Employer presentations</a:t>
            </a:r>
          </a:p>
          <a:p>
            <a:r>
              <a:rPr lang="en-US" dirty="0"/>
              <a:t>Job Fairs</a:t>
            </a:r>
          </a:p>
          <a:p>
            <a:r>
              <a:rPr lang="en-US" dirty="0"/>
              <a:t>Arrange guest speakers who have disabilities and are employed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E20EE9-0068-1ACD-20EA-54DCFB25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Work-Based Learning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292231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76A1F-EC38-C563-6763-EFCEBDAD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B8B21-674F-4070-BFA7-5D2390C29D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Purpose</a:t>
            </a:r>
          </a:p>
          <a:p>
            <a:pPr marL="0" indent="0">
              <a:buNone/>
            </a:pPr>
            <a:r>
              <a:rPr lang="en-US" dirty="0"/>
              <a:t>Gaining an awareness of the wide range of career pathway options and labor market realities and projections.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17CE77-FC8D-C4A7-A5B6-1B9AC91DAC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Examples</a:t>
            </a:r>
          </a:p>
          <a:p>
            <a:r>
              <a:rPr lang="en-US" dirty="0"/>
              <a:t>Academic and occupational counseling </a:t>
            </a:r>
          </a:p>
          <a:p>
            <a:r>
              <a:rPr lang="en-US" dirty="0"/>
              <a:t>Courses, applications, and admissions processes</a:t>
            </a:r>
          </a:p>
          <a:p>
            <a:r>
              <a:rPr lang="en-US" dirty="0"/>
              <a:t>Guidance on the FAFSA process</a:t>
            </a:r>
          </a:p>
          <a:p>
            <a:r>
              <a:rPr lang="en-US" dirty="0"/>
              <a:t>Referral to resources</a:t>
            </a:r>
          </a:p>
          <a:p>
            <a:r>
              <a:rPr lang="en-US" dirty="0"/>
              <a:t>Campus visits/tours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7D15EC-4182-C94E-226B-38D3A146A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577"/>
            <a:ext cx="10515600" cy="1325563"/>
          </a:xfrm>
        </p:spPr>
        <p:txBody>
          <a:bodyPr/>
          <a:lstStyle/>
          <a:p>
            <a:r>
              <a:rPr lang="en-US" dirty="0"/>
              <a:t>Counseling on Opportunities for </a:t>
            </a:r>
            <a:br>
              <a:rPr lang="en-US" dirty="0"/>
            </a:br>
            <a:r>
              <a:rPr lang="en-US" dirty="0"/>
              <a:t>Enrolling in Post-Secondary Education</a:t>
            </a:r>
          </a:p>
        </p:txBody>
      </p:sp>
    </p:spTree>
    <p:extLst>
      <p:ext uri="{BB962C8B-B14F-4D97-AF65-F5344CB8AC3E}">
        <p14:creationId xmlns:p14="http://schemas.microsoft.com/office/powerpoint/2010/main" val="2655159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14FCD-2120-91B5-FEF5-E60CFB1A0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5D389B-5361-360C-9905-461F916CAF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Purpose</a:t>
            </a:r>
          </a:p>
          <a:p>
            <a:pPr marL="0" indent="0">
              <a:buNone/>
            </a:pPr>
            <a:r>
              <a:rPr lang="en-US" dirty="0"/>
              <a:t>Prepares students for commonly expected skills that employers seek from most employees. Work readiness skills are a set of skills and behaviors that are necessary for any job. Often called soft skills, employability skills, or job readiness skills.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C0BF5B-5E79-C29D-A5A1-3520018B7F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Examples</a:t>
            </a:r>
          </a:p>
          <a:p>
            <a:r>
              <a:rPr lang="en-US" dirty="0"/>
              <a:t>Employer expectations</a:t>
            </a:r>
          </a:p>
          <a:p>
            <a:r>
              <a:rPr lang="en-US" dirty="0"/>
              <a:t>Time management</a:t>
            </a:r>
          </a:p>
          <a:p>
            <a:r>
              <a:rPr lang="en-US" dirty="0"/>
              <a:t>Job seeking/networking</a:t>
            </a:r>
          </a:p>
          <a:p>
            <a:r>
              <a:rPr lang="en-US" dirty="0"/>
              <a:t>Employment application writing</a:t>
            </a:r>
          </a:p>
          <a:p>
            <a:r>
              <a:rPr lang="en-US" dirty="0"/>
              <a:t>Interviewing skills</a:t>
            </a:r>
          </a:p>
          <a:p>
            <a:r>
              <a:rPr lang="en-US" dirty="0"/>
              <a:t>Job retention skills</a:t>
            </a:r>
          </a:p>
          <a:p>
            <a:r>
              <a:rPr lang="en-US" dirty="0"/>
              <a:t>Workplace communication skills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E6C4AC-3896-7601-23FB-F5A30E10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Workplace Readiness Training</a:t>
            </a:r>
          </a:p>
        </p:txBody>
      </p:sp>
    </p:spTree>
    <p:extLst>
      <p:ext uri="{BB962C8B-B14F-4D97-AF65-F5344CB8AC3E}">
        <p14:creationId xmlns:p14="http://schemas.microsoft.com/office/powerpoint/2010/main" val="2670267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AD12E-63E4-4065-C40C-2C5606DF8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60D07-71EE-F96B-A796-3AFB9BDECF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Purpose</a:t>
            </a:r>
          </a:p>
          <a:p>
            <a:pPr marL="0" indent="0">
              <a:buNone/>
            </a:pPr>
            <a:r>
              <a:rPr lang="en-US" dirty="0"/>
              <a:t>Provide students with the ability to effectively communicate, convey, negotiate or assert his/her own interests and/or desires. These skills will be needed in education, workplace, and community settings.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65294B-5E4F-FF0E-F372-51BC9BBA72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Examples</a:t>
            </a:r>
          </a:p>
          <a:p>
            <a:r>
              <a:rPr lang="en-US" dirty="0"/>
              <a:t>Arrange for speakers from Independent Living Services</a:t>
            </a:r>
          </a:p>
          <a:p>
            <a:r>
              <a:rPr lang="en-US" dirty="0"/>
              <a:t>Understanding rights and responsibilities</a:t>
            </a:r>
          </a:p>
          <a:p>
            <a:r>
              <a:rPr lang="en-US" dirty="0"/>
              <a:t>Requesting services and accommodations </a:t>
            </a:r>
          </a:p>
          <a:p>
            <a:r>
              <a:rPr lang="en-US" dirty="0"/>
              <a:t>Communicating thoughts, needs, and concerns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5A4345-1741-1780-3FB1-28253E54A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Instruction in Self-Advocacy</a:t>
            </a:r>
          </a:p>
        </p:txBody>
      </p:sp>
    </p:spTree>
    <p:extLst>
      <p:ext uri="{BB962C8B-B14F-4D97-AF65-F5344CB8AC3E}">
        <p14:creationId xmlns:p14="http://schemas.microsoft.com/office/powerpoint/2010/main" val="1028255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2AD16C-2062-CB9A-0551-E85857D52B2D}"/>
              </a:ext>
            </a:extLst>
          </p:cNvPr>
          <p:cNvSpPr txBox="1"/>
          <p:nvPr/>
        </p:nvSpPr>
        <p:spPr>
          <a:xfrm>
            <a:off x="3043990" y="1843950"/>
            <a:ext cx="610402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00488D"/>
                </a:solidFill>
              </a:rPr>
              <a:t>Pre-Employment Transition Services are the first step on a continuum of Vocational Rehabilitation services provided by DRS. </a:t>
            </a:r>
          </a:p>
        </p:txBody>
      </p:sp>
    </p:spTree>
    <p:extLst>
      <p:ext uri="{BB962C8B-B14F-4D97-AF65-F5344CB8AC3E}">
        <p14:creationId xmlns:p14="http://schemas.microsoft.com/office/powerpoint/2010/main" val="3792188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B193649-7DF1-2B38-54A0-7D14E42B4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Continuum of Services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7E91A2E-1957-3C08-8178-D20C8CC20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000" dirty="0"/>
              <a:t>Apply for Vocational Rehabilitation Services (this can happen any time, based on individual need).</a:t>
            </a:r>
          </a:p>
          <a:p>
            <a:pPr lvl="1"/>
            <a:r>
              <a:rPr lang="en-US" sz="2800" dirty="0"/>
              <a:t>Complete and sign VR application. </a:t>
            </a:r>
          </a:p>
          <a:p>
            <a:pPr lvl="1"/>
            <a:r>
              <a:rPr lang="en-US" sz="2800" dirty="0"/>
              <a:t>Eligibility completed by VR Counselor.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dirty="0"/>
              <a:t>Look for employment on their own.</a:t>
            </a:r>
          </a:p>
          <a:p>
            <a:pPr lvl="1"/>
            <a:r>
              <a:rPr lang="en-US" sz="2800" dirty="0"/>
              <a:t>Use skills gained through Pre-ETS to look for, secure, and maintain employment.</a:t>
            </a:r>
          </a:p>
          <a:p>
            <a:pPr lvl="1"/>
            <a:r>
              <a:rPr lang="en-US" sz="2800" dirty="0"/>
              <a:t>Still can apply for VR services at any time.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EF29205-1DD9-22C5-F705-3A35B1575FE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happens when a person no longer wants/needs or qualifies for Pre-ETS?</a:t>
            </a:r>
          </a:p>
        </p:txBody>
      </p:sp>
    </p:spTree>
    <p:extLst>
      <p:ext uri="{BB962C8B-B14F-4D97-AF65-F5344CB8AC3E}">
        <p14:creationId xmlns:p14="http://schemas.microsoft.com/office/powerpoint/2010/main" val="959922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C02832-4EDF-EEC7-6AC4-9F62DE432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Pre-ETS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800ED6-BCB4-CA53-80B8-A40848CC58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Pre-ETS help students get an </a:t>
            </a:r>
            <a:r>
              <a:rPr lang="en-US" u="sng" dirty="0"/>
              <a:t>early start</a:t>
            </a:r>
            <a:r>
              <a:rPr lang="en-US" dirty="0"/>
              <a:t> exploring careers of interest and developing foundational skills.</a:t>
            </a:r>
          </a:p>
          <a:p>
            <a:r>
              <a:rPr lang="en-US" dirty="0"/>
              <a:t>No cost to student/family.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E653EB-D1D4-6686-A80A-8346AFE2D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VR Transition Services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B171941-4F4C-F604-296C-58C999154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Pre-ETS and VR Transition Services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2F5D7B-037C-88F5-F041-23609A78A740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dirty="0"/>
              <a:t>VR Transition services are planned and designed to support students while they pursue their employment goal as they transition out of school.</a:t>
            </a:r>
          </a:p>
          <a:p>
            <a:r>
              <a:rPr lang="en-US" dirty="0"/>
              <a:t>Some cost VR services may be subject to consumer financial participation.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07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7CC996F-6F18-35C5-CBD3-C7B89C63C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Vocational Rehabilitation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BAAC83-E2CF-5CFA-7537-493844581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99975"/>
            <a:ext cx="10515601" cy="3963470"/>
          </a:xfrm>
        </p:spPr>
        <p:txBody>
          <a:bodyPr>
            <a:normAutofit/>
          </a:bodyPr>
          <a:lstStyle/>
          <a:p>
            <a:pPr marL="285750" indent="-285750"/>
            <a:r>
              <a:rPr lang="en-US" dirty="0"/>
              <a:t>The VR program helps people with disabilities become prepared for, find, and maintain competitive, integrated employment and live more independently in the community.</a:t>
            </a:r>
            <a:endParaRPr lang="en-US" sz="1400" dirty="0"/>
          </a:p>
          <a:p>
            <a:pPr marL="285750" indent="-285750"/>
            <a:r>
              <a:rPr lang="en-US" dirty="0"/>
              <a:t>VR services are individualized, planned services that the VR counselor and consumer agree are needed to assist the individual in working toward and accomplishing his or her employment goal. </a:t>
            </a:r>
            <a:endParaRPr lang="en-US" sz="1400" dirty="0"/>
          </a:p>
          <a:p>
            <a:pPr marL="285750" indent="-285750"/>
            <a:r>
              <a:rPr lang="en-US" dirty="0"/>
              <a:t>In order to receive VR services, the individual </a:t>
            </a:r>
            <a:r>
              <a:rPr lang="en-US" b="1" dirty="0"/>
              <a:t>must</a:t>
            </a:r>
            <a:r>
              <a:rPr lang="en-US" dirty="0"/>
              <a:t> first apply and become a VR consumer.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1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32929-7988-2F8F-B497-EE12919C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E72EDEE-404F-2F42-6EDA-94CE18AA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Eligibility Criteria for VR Services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140E6D-BEDF-5145-2771-14DDD7623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54296"/>
            <a:ext cx="10515601" cy="3963470"/>
          </a:xfrm>
        </p:spPr>
        <p:txBody>
          <a:bodyPr>
            <a:normAutofit/>
          </a:bodyPr>
          <a:lstStyle/>
          <a:p>
            <a:r>
              <a:rPr lang="en-US" dirty="0"/>
              <a:t>Have a physical, mental, or emotional disability.</a:t>
            </a:r>
          </a:p>
          <a:p>
            <a:pPr lvl="1"/>
            <a:r>
              <a:rPr lang="en-US" sz="2000" dirty="0"/>
              <a:t>If a person isn’t sure they have a disability, we can help make that determination.</a:t>
            </a:r>
            <a:r>
              <a:rPr lang="en-US" dirty="0"/>
              <a:t>  </a:t>
            </a:r>
          </a:p>
          <a:p>
            <a:r>
              <a:rPr lang="en-US" dirty="0"/>
              <a:t>The disability interferes with the individual’s ability to find or maintain employment.</a:t>
            </a:r>
          </a:p>
          <a:p>
            <a:r>
              <a:rPr lang="en-US" dirty="0"/>
              <a:t>The person is willing and able to work and believes that DRS will be helpful.</a:t>
            </a:r>
          </a:p>
          <a:p>
            <a:r>
              <a:rPr lang="en-US" dirty="0"/>
              <a:t>The individual lives, works, or is a student in VA and is eligible to work in the 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70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030A15-2BAC-08FF-809F-8309AC94A4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Counseling and Guidance</a:t>
            </a:r>
          </a:p>
          <a:p>
            <a:r>
              <a:rPr lang="en-US" dirty="0"/>
              <a:t>Vocational Evaluation</a:t>
            </a:r>
          </a:p>
          <a:p>
            <a:r>
              <a:rPr lang="en-US" dirty="0"/>
              <a:t>Situational Assessments</a:t>
            </a:r>
          </a:p>
          <a:p>
            <a:r>
              <a:rPr lang="en-US" dirty="0"/>
              <a:t>On-the-Job Training</a:t>
            </a:r>
          </a:p>
          <a:p>
            <a:r>
              <a:rPr lang="en-US" dirty="0"/>
              <a:t>Unpaid Work Experiences</a:t>
            </a:r>
          </a:p>
          <a:p>
            <a:r>
              <a:rPr lang="en-US" dirty="0"/>
              <a:t>Assistive Technology Assessments &amp; Services/Accommodations</a:t>
            </a:r>
          </a:p>
          <a:p>
            <a:r>
              <a:rPr lang="en-US" dirty="0"/>
              <a:t>Post-secondary Education/Vocational Training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259F870-0256-1ED1-B8A6-3165E6BA25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Job Placement</a:t>
            </a:r>
          </a:p>
          <a:p>
            <a:r>
              <a:rPr lang="en-US" dirty="0"/>
              <a:t>Customized Employment</a:t>
            </a:r>
          </a:p>
          <a:p>
            <a:r>
              <a:rPr lang="en-US" dirty="0"/>
              <a:t>Job Coach Training Services</a:t>
            </a:r>
          </a:p>
          <a:p>
            <a:r>
              <a:rPr lang="en-US" dirty="0"/>
              <a:t>Supported Employment</a:t>
            </a:r>
          </a:p>
          <a:p>
            <a:r>
              <a:rPr lang="en-US" dirty="0"/>
              <a:t>Self-Employment Enterprise</a:t>
            </a:r>
          </a:p>
          <a:p>
            <a:r>
              <a:rPr lang="en-US" dirty="0"/>
              <a:t>Wilson Workforce and Rehabilitation Center (WWRC)</a:t>
            </a:r>
          </a:p>
          <a:p>
            <a:r>
              <a:rPr lang="en-US" dirty="0"/>
              <a:t>Support Services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DFB9FB-315D-5093-CCB1-703E40AFE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VR Services</a:t>
            </a:r>
          </a:p>
        </p:txBody>
      </p:sp>
    </p:spTree>
    <p:extLst>
      <p:ext uri="{BB962C8B-B14F-4D97-AF65-F5344CB8AC3E}">
        <p14:creationId xmlns:p14="http://schemas.microsoft.com/office/powerpoint/2010/main" val="3889120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BFAC5C-CC20-E9CF-5E33-A5F2B0AB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for VR Services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219C2-DDE9-1DDE-C485-CAF8EAB6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27135"/>
            <a:ext cx="10515601" cy="3963470"/>
          </a:xfrm>
        </p:spPr>
        <p:txBody>
          <a:bodyPr/>
          <a:lstStyle/>
          <a:p>
            <a:r>
              <a:rPr lang="en-US" dirty="0"/>
              <a:t>Some VR services are free, while others may require the individual to pay some or all the costs. </a:t>
            </a:r>
          </a:p>
          <a:p>
            <a:r>
              <a:rPr lang="en-US" dirty="0"/>
              <a:t>The VR Counselor will discuss consumer financial participation and complete a Client Financial Statement.</a:t>
            </a:r>
          </a:p>
          <a:p>
            <a:r>
              <a:rPr lang="en-US" dirty="0"/>
              <a:t>DRS considers comparable benefits and other funds should be used if they are available.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10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F48F-8726-0FB9-2E95-7096CF222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F3D008-C700-8300-6B29-5C4DFDBE8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Toward Employment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643308-20B2-F546-59F0-12E226483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27135"/>
            <a:ext cx="10515601" cy="3963470"/>
          </a:xfrm>
        </p:spPr>
        <p:txBody>
          <a:bodyPr/>
          <a:lstStyle/>
          <a:p>
            <a:r>
              <a:rPr lang="en-US" dirty="0"/>
              <a:t>Referral for Services</a:t>
            </a:r>
          </a:p>
          <a:p>
            <a:r>
              <a:rPr lang="en-US" dirty="0"/>
              <a:t>Initial Visit (Intake)</a:t>
            </a:r>
          </a:p>
          <a:p>
            <a:r>
              <a:rPr lang="en-US" dirty="0"/>
              <a:t>Eligibility Determination</a:t>
            </a:r>
          </a:p>
          <a:p>
            <a:r>
              <a:rPr lang="en-US" dirty="0"/>
              <a:t>Develop Plan and Determine Services</a:t>
            </a:r>
          </a:p>
          <a:p>
            <a:r>
              <a:rPr lang="en-US" dirty="0"/>
              <a:t>Prepare for Employment</a:t>
            </a:r>
          </a:p>
          <a:p>
            <a:r>
              <a:rPr lang="en-US" dirty="0"/>
              <a:t>Job Search and Employment</a:t>
            </a:r>
          </a:p>
          <a:p>
            <a:r>
              <a:rPr lang="en-US" dirty="0"/>
              <a:t>Case Closure</a:t>
            </a:r>
          </a:p>
        </p:txBody>
      </p:sp>
    </p:spTree>
    <p:extLst>
      <p:ext uri="{BB962C8B-B14F-4D97-AF65-F5344CB8AC3E}">
        <p14:creationId xmlns:p14="http://schemas.microsoft.com/office/powerpoint/2010/main" val="4178507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7C356-60DA-866E-FCAB-AB88C8213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640E581-205D-DD58-A530-C1F3C679EC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5211" b="5211"/>
          <a:stretch/>
        </p:blipFill>
        <p:spPr>
          <a:xfrm>
            <a:off x="838200" y="1825625"/>
            <a:ext cx="4274609" cy="382119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EE79C2A-4278-8F17-5CDD-C045BE30E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186"/>
            <a:ext cx="10515600" cy="1051025"/>
          </a:xfrm>
        </p:spPr>
        <p:txBody>
          <a:bodyPr>
            <a:normAutofit fontScale="90000"/>
          </a:bodyPr>
          <a:lstStyle/>
          <a:p>
            <a:r>
              <a:rPr lang="en-US" dirty="0"/>
              <a:t>Pre-ETS &amp; VR Transition </a:t>
            </a:r>
            <a:br>
              <a:rPr lang="en-US" dirty="0"/>
            </a:br>
            <a:r>
              <a:rPr lang="en-US" dirty="0"/>
              <a:t>Services Webpage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51F121-FF9D-68F8-EC97-6A951F00B81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more information, visit the DARS Pre-ETS and VR Transition Services webpage at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For Students – DARS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87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B3A49-C43F-561F-8B9D-201B0DACF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1A3DE0-4135-CDA5-F7FE-43C681D5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7745"/>
            <a:ext cx="10515600" cy="1051025"/>
          </a:xfrm>
        </p:spPr>
        <p:txBody>
          <a:bodyPr>
            <a:normAutofit/>
          </a:bodyPr>
          <a:lstStyle/>
          <a:p>
            <a:r>
              <a:rPr lang="en-US" dirty="0"/>
              <a:t>Virginia’s Transition Resource Hub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CE588F-5C9D-ABEA-D502-ECAD7920AE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Did you know that Virginia has a one-stop shop for transition resources? Check out the Transition Resource Hub at </a:t>
            </a:r>
            <a:r>
              <a:rPr lang="en-US" dirty="0">
                <a:hlinkClick r:id="rId2"/>
              </a:rPr>
              <a:t>https://preets.vcurrtc.org/</a:t>
            </a:r>
            <a:r>
              <a:rPr lang="en-US" dirty="0"/>
              <a:t>.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510EC20-6EEF-02F6-02E7-1A297DE2EE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5384" b="5384"/>
          <a:stretch/>
        </p:blipFill>
        <p:spPr>
          <a:xfrm>
            <a:off x="838200" y="1825625"/>
            <a:ext cx="4551947" cy="406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3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4198A-4719-178A-A5F2-8FC1F530D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04498"/>
            <a:ext cx="7886700" cy="91963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DARS Transition Team</a:t>
            </a:r>
            <a:br>
              <a:rPr lang="en-US" b="1" dirty="0"/>
            </a:br>
            <a:r>
              <a:rPr lang="en-US" b="1" dirty="0"/>
              <a:t>We are here to support you!</a:t>
            </a:r>
          </a:p>
        </p:txBody>
      </p:sp>
      <p:pic>
        <p:nvPicPr>
          <p:cNvPr id="4" name="Content Placeholder 3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566E3A1C-AB53-3A72-D942-96D8365A1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09" y="2487376"/>
            <a:ext cx="1637273" cy="1646756"/>
          </a:xfrm>
          <a:prstGeom prst="rect">
            <a:avLst/>
          </a:prstGeom>
        </p:spPr>
      </p:pic>
      <p:pic>
        <p:nvPicPr>
          <p:cNvPr id="5" name="Picture 4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DFA76FF6-2D10-2B2D-590E-2FD22893C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392" y="2464382"/>
            <a:ext cx="1628596" cy="1669750"/>
          </a:xfrm>
          <a:prstGeom prst="rect">
            <a:avLst/>
          </a:prstGeom>
        </p:spPr>
      </p:pic>
      <p:pic>
        <p:nvPicPr>
          <p:cNvPr id="6" name="Picture 5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2490CAF3-A713-AA90-5D1E-40FF57469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53" y="2496103"/>
            <a:ext cx="1628597" cy="16380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6BFB93-AE4A-047D-5697-2CC8D0D62655}"/>
              </a:ext>
            </a:extLst>
          </p:cNvPr>
          <p:cNvSpPr txBox="1"/>
          <p:nvPr/>
        </p:nvSpPr>
        <p:spPr>
          <a:xfrm>
            <a:off x="3821916" y="1680420"/>
            <a:ext cx="4387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5"/>
              </a:rPr>
              <a:t>TransitionTeam@dars.virginia.gov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063561-4CBE-390E-49B4-9768917215CD}"/>
              </a:ext>
            </a:extLst>
          </p:cNvPr>
          <p:cNvSpPr txBox="1"/>
          <p:nvPr/>
        </p:nvSpPr>
        <p:spPr>
          <a:xfrm>
            <a:off x="2048713" y="4317061"/>
            <a:ext cx="16273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Matt Luther</a:t>
            </a:r>
          </a:p>
          <a:p>
            <a:pPr algn="ctr"/>
            <a:r>
              <a:rPr lang="en-US" sz="1200" dirty="0"/>
              <a:t>Transition &amp; Education </a:t>
            </a:r>
          </a:p>
          <a:p>
            <a:pPr algn="ctr"/>
            <a:r>
              <a:rPr lang="en-US" sz="1200" dirty="0"/>
              <a:t>Services Manager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6C20A-2BF0-5E6E-98EB-FC83CDE3888F}"/>
              </a:ext>
            </a:extLst>
          </p:cNvPr>
          <p:cNvSpPr txBox="1"/>
          <p:nvPr/>
        </p:nvSpPr>
        <p:spPr>
          <a:xfrm>
            <a:off x="5059145" y="4317061"/>
            <a:ext cx="207370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Patti Hodge</a:t>
            </a:r>
          </a:p>
          <a:p>
            <a:pPr algn="ctr"/>
            <a:r>
              <a:rPr lang="en-US" sz="1200" dirty="0"/>
              <a:t>Statewide Transition Specialist</a:t>
            </a:r>
          </a:p>
          <a:p>
            <a:pPr algn="ctr"/>
            <a:r>
              <a:rPr lang="en-US" sz="1200" dirty="0"/>
              <a:t>Staff Development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D7B610-21E8-B744-D6EA-994BE0E5FC02}"/>
              </a:ext>
            </a:extLst>
          </p:cNvPr>
          <p:cNvSpPr txBox="1"/>
          <p:nvPr/>
        </p:nvSpPr>
        <p:spPr>
          <a:xfrm>
            <a:off x="8188197" y="4317061"/>
            <a:ext cx="207370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Stephanie Carter</a:t>
            </a:r>
          </a:p>
          <a:p>
            <a:pPr algn="ctr"/>
            <a:r>
              <a:rPr lang="en-US" sz="1200" dirty="0"/>
              <a:t>Statewide Transition Specialist</a:t>
            </a:r>
          </a:p>
          <a:p>
            <a:pPr algn="ctr"/>
            <a:r>
              <a:rPr lang="en-US" sz="1200" dirty="0"/>
              <a:t>Capacity Development</a:t>
            </a:r>
          </a:p>
        </p:txBody>
      </p:sp>
    </p:spTree>
    <p:extLst>
      <p:ext uri="{BB962C8B-B14F-4D97-AF65-F5344CB8AC3E}">
        <p14:creationId xmlns:p14="http://schemas.microsoft.com/office/powerpoint/2010/main" val="2081637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ick DAS Theme">
      <a:dk1>
        <a:sysClr val="windowText" lastClr="000000"/>
      </a:dk1>
      <a:lt1>
        <a:sysClr val="window" lastClr="FFFFFF"/>
      </a:lt1>
      <a:dk2>
        <a:srgbClr val="031D64"/>
      </a:dk2>
      <a:lt2>
        <a:srgbClr val="F3E9E4"/>
      </a:lt2>
      <a:accent1>
        <a:srgbClr val="3C5973"/>
      </a:accent1>
      <a:accent2>
        <a:srgbClr val="A64826"/>
      </a:accent2>
      <a:accent3>
        <a:srgbClr val="644A03"/>
      </a:accent3>
      <a:accent4>
        <a:srgbClr val="2684A6"/>
      </a:accent4>
      <a:accent5>
        <a:srgbClr val="8B2C4E"/>
      </a:accent5>
      <a:accent6>
        <a:srgbClr val="A68826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6a88b6-a759-4597-955a-04b6824e22b3" xsi:nil="true"/>
    <lcf76f155ced4ddcb4097134ff3c332f xmlns="01b144c0-d919-43a9-a2da-02b9c8af15b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FAE9236B3EDF4C999A217B293BC700" ma:contentTypeVersion="13" ma:contentTypeDescription="Create a new document." ma:contentTypeScope="" ma:versionID="2b30b0e69f7e9e7f7b90d90630a82f74">
  <xsd:schema xmlns:xsd="http://www.w3.org/2001/XMLSchema" xmlns:xs="http://www.w3.org/2001/XMLSchema" xmlns:p="http://schemas.microsoft.com/office/2006/metadata/properties" xmlns:ns2="01b144c0-d919-43a9-a2da-02b9c8af15b2" xmlns:ns3="326a88b6-a759-4597-955a-04b6824e22b3" targetNamespace="http://schemas.microsoft.com/office/2006/metadata/properties" ma:root="true" ma:fieldsID="edc7b9e96b4db1846b9c947c84f2dbac" ns2:_="" ns3:_="">
    <xsd:import namespace="01b144c0-d919-43a9-a2da-02b9c8af15b2"/>
    <xsd:import namespace="326a88b6-a759-4597-955a-04b6824e22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b144c0-d919-43a9-a2da-02b9c8af15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a88b6-a759-4597-955a-04b6824e22b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7e50051-1784-4ff3-b032-ad43315c77a0}" ma:internalName="TaxCatchAll" ma:showField="CatchAllData" ma:web="326a88b6-a759-4597-955a-04b6824e22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22198A-9D7A-42F0-BFA1-8AE7A5384002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6c2e0fc7-8bfd-49ff-9966-b287e91130d9"/>
    <ds:schemaRef ds:uri="1ebe56c2-b5bd-433c-96a9-210f1bae931e"/>
    <ds:schemaRef ds:uri="http://schemas.microsoft.com/office/2006/metadata/properties"/>
    <ds:schemaRef ds:uri="http://purl.org/dc/elements/1.1/"/>
    <ds:schemaRef ds:uri="326a88b6-a759-4597-955a-04b6824e22b3"/>
    <ds:schemaRef ds:uri="01b144c0-d919-43a9-a2da-02b9c8af15b2"/>
  </ds:schemaRefs>
</ds:datastoreItem>
</file>

<file path=customXml/itemProps2.xml><?xml version="1.0" encoding="utf-8"?>
<ds:datastoreItem xmlns:ds="http://schemas.openxmlformats.org/officeDocument/2006/customXml" ds:itemID="{28A37295-A0E3-4C63-B3C1-3B06BCD81B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b144c0-d919-43a9-a2da-02b9c8af15b2"/>
    <ds:schemaRef ds:uri="326a88b6-a759-4597-955a-04b6824e22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2ADE38-C405-42AD-89DF-3ECCECDABBB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20ae5a9-4ec1-4fa0-8641-5d9f386c7309}" enabled="0" method="" siteId="{620ae5a9-4ec1-4fa0-8641-5d9f386c73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1156</Words>
  <Application>Microsoft Office PowerPoint</Application>
  <PresentationFormat>Widescreen</PresentationFormat>
  <Paragraphs>154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An Overview of Pre-ETS and Vocational Rehabilitation Transition Services</vt:lpstr>
      <vt:lpstr>What is DARS?</vt:lpstr>
      <vt:lpstr>Division of Rehabilitative Services</vt:lpstr>
      <vt:lpstr>Schools and DRS</vt:lpstr>
      <vt:lpstr>What are Pre-ETS?</vt:lpstr>
      <vt:lpstr>Student Criteria for Pre-ETS</vt:lpstr>
      <vt:lpstr>Pre-ETS Referrals</vt:lpstr>
      <vt:lpstr>Pre-ETS Activities</vt:lpstr>
      <vt:lpstr>Job Exploration Counseling</vt:lpstr>
      <vt:lpstr>Work-Based Learning Experiences</vt:lpstr>
      <vt:lpstr>Counseling on Opportunities for  Enrolling in Post-Secondary Education</vt:lpstr>
      <vt:lpstr>Workplace Readiness Training</vt:lpstr>
      <vt:lpstr>Instruction in Self-Advocacy</vt:lpstr>
      <vt:lpstr>PowerPoint Presentation</vt:lpstr>
      <vt:lpstr>The Continuum of Services</vt:lpstr>
      <vt:lpstr>Pre-ETS and VR Transition Services</vt:lpstr>
      <vt:lpstr>Vocational Rehabilitation</vt:lpstr>
      <vt:lpstr>Eligibility Criteria for VR Services</vt:lpstr>
      <vt:lpstr>Examples of VR Services</vt:lpstr>
      <vt:lpstr>Cost for VR Services</vt:lpstr>
      <vt:lpstr>Steps Toward Employment</vt:lpstr>
      <vt:lpstr>Pre-ETS &amp; VR Transition  Services Webpage</vt:lpstr>
      <vt:lpstr>Virginia’s Transition Resource Hub</vt:lpstr>
      <vt:lpstr>DARS Transition Team We are here to support you!</vt:lpstr>
    </vt:vector>
  </TitlesOfParts>
  <Company>VITA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Morton, Cassidy (DARS)</dc:creator>
  <cp:lastModifiedBy>Hodge, Patricia (DARS)</cp:lastModifiedBy>
  <cp:revision>28</cp:revision>
  <cp:lastPrinted>2026-02-26T16:47:35Z</cp:lastPrinted>
  <dcterms:created xsi:type="dcterms:W3CDTF">2024-03-19T15:16:27Z</dcterms:created>
  <dcterms:modified xsi:type="dcterms:W3CDTF">2026-10-13T18:10:59Z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0x0101004AFAE9236B3EDF4C999A217B293BC700</vt:lpwstr>
  </property>
  <property fmtid="{D5CDD505-2E9C-101B-9397-08002B2CF9AE}" pid="3" name="MediaServiceImageTags">
    <vt:lpwstr/>
  </property>
</Properties>
</file>